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256" r:id="rId2"/>
    <p:sldId id="257" r:id="rId3"/>
    <p:sldId id="259" r:id="rId4"/>
    <p:sldId id="263" r:id="rId5"/>
    <p:sldId id="262" r:id="rId6"/>
    <p:sldId id="264" r:id="rId7"/>
    <p:sldId id="265" r:id="rId8"/>
    <p:sldId id="267" r:id="rId9"/>
    <p:sldId id="266" r:id="rId10"/>
    <p:sldId id="268" r:id="rId11"/>
    <p:sldId id="269" r:id="rId12"/>
    <p:sldId id="270" r:id="rId13"/>
    <p:sldId id="271" r:id="rId14"/>
    <p:sldId id="272" r:id="rId15"/>
    <p:sldId id="273" r:id="rId16"/>
    <p:sldId id="277" r:id="rId17"/>
    <p:sldId id="278" r:id="rId18"/>
    <p:sldId id="279" r:id="rId19"/>
    <p:sldId id="280" r:id="rId20"/>
    <p:sldId id="281" r:id="rId21"/>
    <p:sldId id="282" r:id="rId22"/>
    <p:sldId id="283" r:id="rId23"/>
    <p:sldId id="284" r:id="rId24"/>
    <p:sldId id="276" r:id="rId25"/>
    <p:sldId id="285" r:id="rId26"/>
    <p:sldId id="286" r:id="rId27"/>
    <p:sldId id="275" r:id="rId28"/>
    <p:sldId id="274"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1F5800"/>
    <a:srgbClr val="581900"/>
    <a:srgbClr val="FFCF21"/>
    <a:srgbClr val="000066"/>
    <a:srgbClr val="660066"/>
    <a:srgbClr val="FBE613"/>
    <a:srgbClr val="F1920D"/>
    <a:srgbClr val="FFD56D"/>
    <a:srgbClr val="FFB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2477142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54630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616750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4249688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22</a:t>
            </a:fld>
            <a:endParaRPr lang="en-US"/>
          </a:p>
        </p:txBody>
      </p:sp>
    </p:spTree>
    <p:extLst>
      <p:ext uri="{BB962C8B-B14F-4D97-AF65-F5344CB8AC3E}">
        <p14:creationId xmlns:p14="http://schemas.microsoft.com/office/powerpoint/2010/main" val="240603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1249455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534381"/>
            <a:ext cx="8237835" cy="1679755"/>
          </a:xfrm>
          <a:noFill/>
          <a:effectLst>
            <a:outerShdw blurRad="50800" dist="38100" dir="2700000" algn="tl" rotWithShape="0">
              <a:prstClr val="black">
                <a:alpha val="40000"/>
              </a:prstClr>
            </a:outerShdw>
          </a:effectLst>
        </p:spPr>
        <p:txBody>
          <a:bodyPr>
            <a:normAutofit/>
          </a:bodyPr>
          <a:lstStyle>
            <a:lvl1pPr algn="r">
              <a:defRPr sz="3600">
                <a:solidFill>
                  <a:srgbClr val="1F58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487980"/>
            <a:ext cx="8229600" cy="763525"/>
          </a:xfrm>
        </p:spPr>
        <p:txBody>
          <a:bodyPr>
            <a:normAutofit/>
          </a:bodyPr>
          <a:lstStyle>
            <a:lvl1pPr marL="0" indent="0" algn="r">
              <a:buNone/>
              <a:defRPr sz="2800" b="0" i="0">
                <a:solidFill>
                  <a:schemeClr val="accent6">
                    <a:lumMod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5"/>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1175"/>
            <a:ext cx="8229600" cy="630084"/>
          </a:xfrm>
        </p:spPr>
        <p:txBody>
          <a:bodyPr>
            <a:normAutofit/>
          </a:bodyPr>
          <a:lstStyle>
            <a:lvl1pPr algn="r">
              <a:defRPr sz="3600" baseline="0">
                <a:solidFill>
                  <a:schemeClr val="accent6">
                    <a:lumMod val="75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7200" y="1502815"/>
            <a:ext cx="8229600" cy="3264446"/>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82566" y="281175"/>
            <a:ext cx="6104234" cy="903587"/>
          </a:xfrm>
        </p:spPr>
        <p:txBody>
          <a:bodyPr>
            <a:normAutofit/>
          </a:bodyPr>
          <a:lstStyle>
            <a:lvl1pPr algn="l">
              <a:defRPr sz="3600">
                <a:solidFill>
                  <a:schemeClr val="accent6">
                    <a:lumMod val="75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590801" y="1315961"/>
            <a:ext cx="6104234" cy="3436007"/>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38095"/>
            <a:ext cx="8229600" cy="653900"/>
          </a:xfrm>
        </p:spPr>
        <p:txBody>
          <a:bodyPr>
            <a:normAutofit/>
          </a:bodyPr>
          <a:lstStyle>
            <a:lvl1pPr algn="r">
              <a:defRPr sz="3600" u="none" baseline="0">
                <a:solidFill>
                  <a:schemeClr val="accent6">
                    <a:lumMod val="75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1807" y="1581539"/>
            <a:ext cx="4040188" cy="568644"/>
          </a:xfrm>
        </p:spPr>
        <p:txBody>
          <a:bodyPr anchor="b"/>
          <a:lstStyle>
            <a:lvl1pPr marL="0" indent="0" algn="ctr">
              <a:buNone/>
              <a:defRPr sz="2400" b="1">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0222" y="2150183"/>
            <a:ext cx="4041775" cy="2712140"/>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1999" y="1583965"/>
            <a:ext cx="4041775" cy="568643"/>
          </a:xfrm>
        </p:spPr>
        <p:txBody>
          <a:bodyPr anchor="b"/>
          <a:lstStyle>
            <a:lvl1pPr marL="0" indent="0" algn="ctr">
              <a:buNone/>
              <a:defRPr sz="2400" b="1">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50184"/>
            <a:ext cx="4041775" cy="2712142"/>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1"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1/9/2025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49"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9295" y="433880"/>
            <a:ext cx="4420210" cy="2322141"/>
          </a:xfrm>
        </p:spPr>
        <p:txBody>
          <a:bodyPr>
            <a:normAutofit/>
          </a:bodyPr>
          <a:lstStyle/>
          <a:p>
            <a:r>
              <a:rPr lang="en-US" dirty="0">
                <a:latin typeface="Times" panose="02020603050405020304" pitchFamily="18" charset="0"/>
                <a:cs typeface="Times" panose="02020603050405020304" pitchFamily="18" charset="0"/>
              </a:rPr>
              <a:t>Result Management System</a:t>
            </a:r>
          </a:p>
        </p:txBody>
      </p:sp>
      <p:sp>
        <p:nvSpPr>
          <p:cNvPr id="3" name="Subtitle 2"/>
          <p:cNvSpPr>
            <a:spLocks noGrp="1"/>
          </p:cNvSpPr>
          <p:nvPr>
            <p:ph type="subTitle" idx="1"/>
          </p:nvPr>
        </p:nvSpPr>
        <p:spPr>
          <a:xfrm>
            <a:off x="898845" y="3640685"/>
            <a:ext cx="7940660" cy="916230"/>
          </a:xfrm>
        </p:spPr>
        <p:txBody>
          <a:bodyPr>
            <a:noAutofit/>
          </a:bodyPr>
          <a:lstStyle/>
          <a:p>
            <a:r>
              <a:rPr lang="en-US" sz="1500" dirty="0">
                <a:solidFill>
                  <a:srgbClr val="CC0066"/>
                </a:solidFill>
                <a:latin typeface="Times New Roman" panose="02020603050405020304" pitchFamily="18" charset="0"/>
                <a:cs typeface="Times New Roman" panose="02020603050405020304" pitchFamily="18" charset="0"/>
              </a:rPr>
              <a:t>Presented by</a:t>
            </a:r>
          </a:p>
          <a:p>
            <a:r>
              <a:rPr lang="en-US" sz="1500" dirty="0">
                <a:solidFill>
                  <a:srgbClr val="CC0066"/>
                </a:solidFill>
                <a:latin typeface="Times New Roman" panose="02020603050405020304" pitchFamily="18" charset="0"/>
                <a:cs typeface="Times New Roman" panose="02020603050405020304" pitchFamily="18" charset="0"/>
              </a:rPr>
              <a:t> Snigdha Saha </a:t>
            </a:r>
          </a:p>
          <a:p>
            <a:r>
              <a:rPr lang="en-US" sz="1500" dirty="0">
                <a:solidFill>
                  <a:srgbClr val="CC0066"/>
                </a:solidFill>
                <a:latin typeface="Times New Roman" panose="02020603050405020304" pitchFamily="18" charset="0"/>
                <a:cs typeface="Times New Roman" panose="02020603050405020304" pitchFamily="18" charset="0"/>
              </a:rPr>
              <a:t> </a:t>
            </a:r>
            <a:r>
              <a:rPr lang="en-US" sz="1500" dirty="0" err="1">
                <a:solidFill>
                  <a:srgbClr val="CC0066"/>
                </a:solidFill>
                <a:latin typeface="Times New Roman" panose="02020603050405020304" pitchFamily="18" charset="0"/>
                <a:cs typeface="Times New Roman" panose="02020603050405020304" pitchFamily="18" charset="0"/>
              </a:rPr>
              <a:t>Sayla</a:t>
            </a:r>
            <a:r>
              <a:rPr lang="en-US" sz="1500" dirty="0">
                <a:solidFill>
                  <a:srgbClr val="CC0066"/>
                </a:solidFill>
                <a:latin typeface="Times New Roman" panose="02020603050405020304" pitchFamily="18" charset="0"/>
                <a:cs typeface="Times New Roman" panose="02020603050405020304" pitchFamily="18" charset="0"/>
              </a:rPr>
              <a:t> </a:t>
            </a:r>
            <a:r>
              <a:rPr lang="en-US" sz="1500" dirty="0" err="1">
                <a:solidFill>
                  <a:srgbClr val="CC0066"/>
                </a:solidFill>
                <a:latin typeface="Times New Roman" panose="02020603050405020304" pitchFamily="18" charset="0"/>
                <a:cs typeface="Times New Roman" panose="02020603050405020304" pitchFamily="18" charset="0"/>
              </a:rPr>
              <a:t>Parvin</a:t>
            </a:r>
            <a:r>
              <a:rPr lang="en-US" sz="1500" dirty="0">
                <a:solidFill>
                  <a:srgbClr val="CC0066"/>
                </a:solidFill>
                <a:latin typeface="Times New Roman" panose="02020603050405020304" pitchFamily="18" charset="0"/>
                <a:cs typeface="Times New Roman" panose="02020603050405020304" pitchFamily="18" charset="0"/>
              </a:rPr>
              <a:t> </a:t>
            </a:r>
            <a:r>
              <a:rPr lang="en-US" sz="1500" dirty="0" err="1">
                <a:solidFill>
                  <a:srgbClr val="CC0066"/>
                </a:solidFill>
                <a:latin typeface="Times New Roman" panose="02020603050405020304" pitchFamily="18" charset="0"/>
                <a:cs typeface="Times New Roman" panose="02020603050405020304" pitchFamily="18" charset="0"/>
              </a:rPr>
              <a:t>Srabony</a:t>
            </a:r>
            <a:endParaRPr lang="en-US" sz="1500" dirty="0">
              <a:solidFill>
                <a:srgbClr val="CC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 Management System</a:t>
            </a:r>
          </a:p>
        </p:txBody>
      </p:sp>
      <p:sp>
        <p:nvSpPr>
          <p:cNvPr id="3" name="Content Placeholder 2"/>
          <p:cNvSpPr>
            <a:spLocks noGrp="1"/>
          </p:cNvSpPr>
          <p:nvPr>
            <p:ph idx="1"/>
          </p:nvPr>
        </p:nvSpPr>
        <p:spPr>
          <a:xfrm>
            <a:off x="2892245" y="1350110"/>
            <a:ext cx="6104234" cy="3436007"/>
          </a:xfrm>
        </p:spPr>
        <p:txBody>
          <a:bodyPr/>
          <a:lstStyle/>
          <a:p>
            <a:pPr marL="0" indent="0">
              <a:buNone/>
            </a:pPr>
            <a:r>
              <a:rPr lang="en-US" b="1" dirty="0">
                <a:latin typeface="Times New Roman" panose="02020603050405020304" pitchFamily="18" charset="0"/>
                <a:cs typeface="Times New Roman" panose="02020603050405020304" pitchFamily="18" charset="0"/>
              </a:rPr>
              <a:t>Course Management: </a:t>
            </a:r>
          </a:p>
          <a:p>
            <a:r>
              <a:rPr lang="en-US" sz="1800" dirty="0">
                <a:latin typeface="Times New Roman" panose="02020603050405020304" pitchFamily="18" charset="0"/>
                <a:cs typeface="Times New Roman" panose="02020603050405020304" pitchFamily="18" charset="0"/>
              </a:rPr>
              <a:t>Admin manages courses (title, code, unit, level, semester, faculty).</a:t>
            </a:r>
          </a:p>
          <a:p>
            <a:r>
              <a:rPr lang="en-US" sz="1800" dirty="0">
                <a:latin typeface="Times New Roman" panose="02020603050405020304" pitchFamily="18" charset="0"/>
                <a:cs typeface="Times New Roman" panose="02020603050405020304" pitchFamily="18" charset="0"/>
              </a:rPr>
              <a:t>Courses are linked to specific semesters and departments.</a:t>
            </a:r>
          </a:p>
        </p:txBody>
      </p:sp>
    </p:spTree>
    <p:extLst>
      <p:ext uri="{BB962C8B-B14F-4D97-AF65-F5344CB8AC3E}">
        <p14:creationId xmlns:p14="http://schemas.microsoft.com/office/powerpoint/2010/main" val="4829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 Management System</a:t>
            </a:r>
          </a:p>
        </p:txBody>
      </p:sp>
      <p:sp>
        <p:nvSpPr>
          <p:cNvPr id="3" name="Content Placeholder 2"/>
          <p:cNvSpPr>
            <a:spLocks noGrp="1"/>
          </p:cNvSpPr>
          <p:nvPr>
            <p:ph idx="1"/>
          </p:nvPr>
        </p:nvSpPr>
        <p:spPr>
          <a:xfrm>
            <a:off x="2892245" y="1350110"/>
            <a:ext cx="6104234" cy="3436007"/>
          </a:xfrm>
        </p:spPr>
        <p:txBody>
          <a:bodyPr/>
          <a:lstStyle/>
          <a:p>
            <a:pPr marL="0" indent="0">
              <a:buNone/>
            </a:pPr>
            <a:r>
              <a:rPr lang="en-US" b="1" dirty="0">
                <a:latin typeface="Times New Roman" panose="02020603050405020304" pitchFamily="18" charset="0"/>
                <a:cs typeface="Times New Roman" panose="02020603050405020304" pitchFamily="18" charset="0"/>
              </a:rPr>
              <a:t>Grading Management</a:t>
            </a:r>
          </a:p>
          <a:p>
            <a:r>
              <a:rPr lang="en-US" sz="1800" dirty="0">
                <a:latin typeface="Times New Roman" panose="02020603050405020304" pitchFamily="18" charset="0"/>
                <a:cs typeface="Times New Roman" panose="02020603050405020304" pitchFamily="18" charset="0"/>
              </a:rPr>
              <a:t>Admin can calculate student GPA by filtering students by level, session, faculty, and department.</a:t>
            </a:r>
          </a:p>
          <a:p>
            <a:r>
              <a:rPr lang="en-US" sz="1800" dirty="0">
                <a:latin typeface="Times New Roman" panose="02020603050405020304" pitchFamily="18" charset="0"/>
                <a:cs typeface="Times New Roman" panose="02020603050405020304" pitchFamily="18" charset="0"/>
              </a:rPr>
              <a:t>Provide total scores, compute results, and calculate CGPA.</a:t>
            </a:r>
          </a:p>
          <a:p>
            <a:r>
              <a:rPr lang="en-US" sz="1800" dirty="0">
                <a:latin typeface="Times New Roman" panose="02020603050405020304" pitchFamily="18" charset="0"/>
                <a:cs typeface="Times New Roman" panose="02020603050405020304" pitchFamily="18" charset="0"/>
              </a:rPr>
              <a:t>Display GPA, diploma class, total units, and more.</a:t>
            </a:r>
          </a:p>
        </p:txBody>
      </p:sp>
    </p:spTree>
    <p:extLst>
      <p:ext uri="{BB962C8B-B14F-4D97-AF65-F5344CB8AC3E}">
        <p14:creationId xmlns:p14="http://schemas.microsoft.com/office/powerpoint/2010/main" val="1453945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 Management System</a:t>
            </a:r>
          </a:p>
        </p:txBody>
      </p:sp>
      <p:sp>
        <p:nvSpPr>
          <p:cNvPr id="3" name="Content Placeholder 2"/>
          <p:cNvSpPr>
            <a:spLocks noGrp="1"/>
          </p:cNvSpPr>
          <p:nvPr>
            <p:ph idx="1"/>
          </p:nvPr>
        </p:nvSpPr>
        <p:spPr>
          <a:xfrm>
            <a:off x="2892245" y="1350110"/>
            <a:ext cx="6104234" cy="3436007"/>
          </a:xfrm>
        </p:spPr>
        <p:txBody>
          <a:bodyPr/>
          <a:lstStyle/>
          <a:p>
            <a:pPr marL="0" indent="0">
              <a:buNone/>
            </a:pPr>
            <a:r>
              <a:rPr lang="en-US" b="1" dirty="0">
                <a:latin typeface="Times New Roman" panose="02020603050405020304" pitchFamily="18" charset="0"/>
                <a:cs typeface="Times New Roman" panose="02020603050405020304" pitchFamily="18" charset="0"/>
              </a:rPr>
              <a:t>Student Result Management &amp; Grading Criteria</a:t>
            </a:r>
          </a:p>
          <a:p>
            <a:r>
              <a:rPr lang="en-US" sz="1800" dirty="0">
                <a:latin typeface="Times New Roman" panose="02020603050405020304" pitchFamily="18" charset="0"/>
                <a:cs typeface="Times New Roman" panose="02020603050405020304" pitchFamily="18" charset="0"/>
              </a:rPr>
              <a:t>Admin computes semester-wise and final results.</a:t>
            </a:r>
          </a:p>
          <a:p>
            <a:r>
              <a:rPr lang="en-US" sz="1800" dirty="0">
                <a:latin typeface="Times New Roman" panose="02020603050405020304" pitchFamily="18" charset="0"/>
                <a:cs typeface="Times New Roman" panose="02020603050405020304" pitchFamily="18" charset="0"/>
              </a:rPr>
              <a:t>Displays course name, units, scores, grades, GPA, and class of diploma.</a:t>
            </a:r>
          </a:p>
          <a:p>
            <a:r>
              <a:rPr lang="en-US" sz="1800" dirty="0">
                <a:latin typeface="Times New Roman" panose="02020603050405020304" pitchFamily="18" charset="0"/>
                <a:cs typeface="Times New Roman" panose="02020603050405020304" pitchFamily="18" charset="0"/>
              </a:rPr>
              <a:t>Option for students to download/print results in PDF format.</a:t>
            </a:r>
          </a:p>
          <a:p>
            <a:r>
              <a:rPr lang="en-US" sz="1800" dirty="0">
                <a:latin typeface="Times New Roman" panose="02020603050405020304" pitchFamily="18" charset="0"/>
                <a:cs typeface="Times New Roman" panose="02020603050405020304" pitchFamily="18" charset="0"/>
              </a:rPr>
              <a:t>Admin can view grading criteria and update profiles.</a:t>
            </a:r>
          </a:p>
        </p:txBody>
      </p:sp>
    </p:spTree>
    <p:extLst>
      <p:ext uri="{BB962C8B-B14F-4D97-AF65-F5344CB8AC3E}">
        <p14:creationId xmlns:p14="http://schemas.microsoft.com/office/powerpoint/2010/main" val="263548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 Management System</a:t>
            </a:r>
          </a:p>
        </p:txBody>
      </p:sp>
      <p:sp>
        <p:nvSpPr>
          <p:cNvPr id="3" name="Content Placeholder 2"/>
          <p:cNvSpPr>
            <a:spLocks noGrp="1"/>
          </p:cNvSpPr>
          <p:nvPr>
            <p:ph idx="1"/>
          </p:nvPr>
        </p:nvSpPr>
        <p:spPr>
          <a:xfrm>
            <a:off x="2931089" y="1377863"/>
            <a:ext cx="6065389" cy="3408254"/>
          </a:xfrm>
        </p:spPr>
        <p:txBody>
          <a:bodyPr/>
          <a:lstStyle/>
          <a:p>
            <a:pPr marL="0" indent="0">
              <a:buNone/>
            </a:pPr>
            <a:r>
              <a:rPr lang="en-US" b="1" dirty="0">
                <a:latin typeface="Times New Roman" panose="02020603050405020304" pitchFamily="18" charset="0"/>
                <a:cs typeface="Times New Roman" panose="02020603050405020304" pitchFamily="18" charset="0"/>
              </a:rPr>
              <a:t>Overall Functionality:</a:t>
            </a:r>
          </a:p>
          <a:p>
            <a:r>
              <a:rPr lang="en-US" sz="1800" dirty="0">
                <a:latin typeface="Times New Roman" panose="02020603050405020304" pitchFamily="18" charset="0"/>
                <a:cs typeface="Times New Roman" panose="02020603050405020304" pitchFamily="18" charset="0"/>
              </a:rPr>
              <a:t>Admin can view passed/failed student data.</a:t>
            </a:r>
          </a:p>
          <a:p>
            <a:r>
              <a:rPr lang="en-US" sz="1800" dirty="0">
                <a:latin typeface="Times New Roman" panose="02020603050405020304" pitchFamily="18" charset="0"/>
                <a:cs typeface="Times New Roman" panose="02020603050405020304" pitchFamily="18" charset="0"/>
              </a:rPr>
              <a:t>Project is educational and useful for learning purposes.</a:t>
            </a:r>
          </a:p>
        </p:txBody>
      </p:sp>
    </p:spTree>
    <p:extLst>
      <p:ext uri="{BB962C8B-B14F-4D97-AF65-F5344CB8AC3E}">
        <p14:creationId xmlns:p14="http://schemas.microsoft.com/office/powerpoint/2010/main" val="284034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pic>
        <p:nvPicPr>
          <p:cNvPr id="5" name="Picture 4">
            <a:extLst>
              <a:ext uri="{FF2B5EF4-FFF2-40B4-BE49-F238E27FC236}">
                <a16:creationId xmlns:a16="http://schemas.microsoft.com/office/drawing/2014/main" id="{E4201EAA-29FB-4D3D-97AB-A6626263D459}"/>
              </a:ext>
            </a:extLst>
          </p:cNvPr>
          <p:cNvPicPr>
            <a:picLocks noChangeAspect="1"/>
          </p:cNvPicPr>
          <p:nvPr/>
        </p:nvPicPr>
        <p:blipFill>
          <a:blip r:embed="rId2"/>
          <a:stretch>
            <a:fillRect/>
          </a:stretch>
        </p:blipFill>
        <p:spPr>
          <a:xfrm>
            <a:off x="754375" y="1748624"/>
            <a:ext cx="4866870" cy="2210114"/>
          </a:xfrm>
          <a:prstGeom prst="rect">
            <a:avLst/>
          </a:prstGeom>
        </p:spPr>
      </p:pic>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427574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Home Page</a:t>
            </a:r>
          </a:p>
        </p:txBody>
      </p:sp>
      <p:pic>
        <p:nvPicPr>
          <p:cNvPr id="8" name="Picture 7">
            <a:extLst>
              <a:ext uri="{FF2B5EF4-FFF2-40B4-BE49-F238E27FC236}">
                <a16:creationId xmlns:a16="http://schemas.microsoft.com/office/drawing/2014/main" id="{DCC3FB64-2659-42C3-A857-B1E319DC7B23}"/>
              </a:ext>
            </a:extLst>
          </p:cNvPr>
          <p:cNvPicPr>
            <a:picLocks noChangeAspect="1"/>
          </p:cNvPicPr>
          <p:nvPr/>
        </p:nvPicPr>
        <p:blipFill rotWithShape="1">
          <a:blip r:embed="rId3">
            <a:extLst>
              <a:ext uri="{28A0092B-C50C-407E-A947-70E740481C1C}">
                <a14:useLocalDpi xmlns:a14="http://schemas.microsoft.com/office/drawing/2010/main" val="0"/>
              </a:ext>
            </a:extLst>
          </a:blip>
          <a:srcRect l="65030" t="14373" r="3329" b="61876"/>
          <a:stretch/>
        </p:blipFill>
        <p:spPr>
          <a:xfrm>
            <a:off x="5793640" y="2113635"/>
            <a:ext cx="3061590" cy="1292760"/>
          </a:xfrm>
          <a:prstGeom prst="rect">
            <a:avLst/>
          </a:prstGeom>
        </p:spPr>
      </p:pic>
    </p:spTree>
    <p:extLst>
      <p:ext uri="{BB962C8B-B14F-4D97-AF65-F5344CB8AC3E}">
        <p14:creationId xmlns:p14="http://schemas.microsoft.com/office/powerpoint/2010/main" val="234558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427574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Log in Page</a:t>
            </a:r>
          </a:p>
        </p:txBody>
      </p:sp>
      <p:pic>
        <p:nvPicPr>
          <p:cNvPr id="4" name="Picture 3">
            <a:extLst>
              <a:ext uri="{FF2B5EF4-FFF2-40B4-BE49-F238E27FC236}">
                <a16:creationId xmlns:a16="http://schemas.microsoft.com/office/drawing/2014/main" id="{ABE12C99-3192-455D-9731-C3FE56FF66E9}"/>
              </a:ext>
            </a:extLst>
          </p:cNvPr>
          <p:cNvPicPr>
            <a:picLocks noChangeAspect="1"/>
          </p:cNvPicPr>
          <p:nvPr/>
        </p:nvPicPr>
        <p:blipFill rotWithShape="1">
          <a:blip r:embed="rId2"/>
          <a:srcRect l="15533" r="19225"/>
          <a:stretch/>
        </p:blipFill>
        <p:spPr>
          <a:xfrm>
            <a:off x="2434130" y="1808225"/>
            <a:ext cx="3407231" cy="2595985"/>
          </a:xfrm>
          <a:prstGeom prst="rect">
            <a:avLst/>
          </a:prstGeom>
        </p:spPr>
      </p:pic>
    </p:spTree>
    <p:extLst>
      <p:ext uri="{BB962C8B-B14F-4D97-AF65-F5344CB8AC3E}">
        <p14:creationId xmlns:p14="http://schemas.microsoft.com/office/powerpoint/2010/main" val="1354481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427574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Dashboard</a:t>
            </a:r>
          </a:p>
        </p:txBody>
      </p:sp>
      <p:pic>
        <p:nvPicPr>
          <p:cNvPr id="5" name="Picture 4">
            <a:extLst>
              <a:ext uri="{FF2B5EF4-FFF2-40B4-BE49-F238E27FC236}">
                <a16:creationId xmlns:a16="http://schemas.microsoft.com/office/drawing/2014/main" id="{F440A3DF-3CE9-4D2B-A755-42740C68E37B}"/>
              </a:ext>
            </a:extLst>
          </p:cNvPr>
          <p:cNvPicPr>
            <a:picLocks noChangeAspect="1"/>
          </p:cNvPicPr>
          <p:nvPr/>
        </p:nvPicPr>
        <p:blipFill rotWithShape="1">
          <a:blip r:embed="rId2"/>
          <a:srcRect t="1160" b="-1"/>
          <a:stretch/>
        </p:blipFill>
        <p:spPr>
          <a:xfrm>
            <a:off x="985428" y="1577355"/>
            <a:ext cx="7164908" cy="3217988"/>
          </a:xfrm>
          <a:prstGeom prst="rect">
            <a:avLst/>
          </a:prstGeom>
        </p:spPr>
      </p:pic>
    </p:spTree>
    <p:extLst>
      <p:ext uri="{BB962C8B-B14F-4D97-AF65-F5344CB8AC3E}">
        <p14:creationId xmlns:p14="http://schemas.microsoft.com/office/powerpoint/2010/main" val="1223701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6108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add new student</a:t>
            </a:r>
          </a:p>
        </p:txBody>
      </p:sp>
      <p:pic>
        <p:nvPicPr>
          <p:cNvPr id="4" name="Picture 3">
            <a:extLst>
              <a:ext uri="{FF2B5EF4-FFF2-40B4-BE49-F238E27FC236}">
                <a16:creationId xmlns:a16="http://schemas.microsoft.com/office/drawing/2014/main" id="{AB91A27A-9023-4683-BEB9-AAD4474C37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0" t="14373" r="82557" b="8435"/>
          <a:stretch/>
        </p:blipFill>
        <p:spPr>
          <a:xfrm>
            <a:off x="879747" y="1543051"/>
            <a:ext cx="1233986" cy="3054100"/>
          </a:xfrm>
          <a:prstGeom prst="rect">
            <a:avLst/>
          </a:prstGeom>
        </p:spPr>
      </p:pic>
      <p:pic>
        <p:nvPicPr>
          <p:cNvPr id="8" name="Picture 7">
            <a:extLst>
              <a:ext uri="{FF2B5EF4-FFF2-40B4-BE49-F238E27FC236}">
                <a16:creationId xmlns:a16="http://schemas.microsoft.com/office/drawing/2014/main" id="{58DC83A8-0BA9-4780-9C7E-BD4E4C6ECF24}"/>
              </a:ext>
            </a:extLst>
          </p:cNvPr>
          <p:cNvPicPr>
            <a:picLocks noChangeAspect="1"/>
          </p:cNvPicPr>
          <p:nvPr/>
        </p:nvPicPr>
        <p:blipFill>
          <a:blip r:embed="rId3"/>
          <a:stretch>
            <a:fillRect/>
          </a:stretch>
        </p:blipFill>
        <p:spPr>
          <a:xfrm>
            <a:off x="2128720" y="1535548"/>
            <a:ext cx="6124670" cy="3072646"/>
          </a:xfrm>
          <a:prstGeom prst="rect">
            <a:avLst/>
          </a:prstGeom>
        </p:spPr>
      </p:pic>
    </p:spTree>
    <p:extLst>
      <p:ext uri="{BB962C8B-B14F-4D97-AF65-F5344CB8AC3E}">
        <p14:creationId xmlns:p14="http://schemas.microsoft.com/office/powerpoint/2010/main" val="2755979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6108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view student list</a:t>
            </a:r>
          </a:p>
        </p:txBody>
      </p:sp>
      <p:pic>
        <p:nvPicPr>
          <p:cNvPr id="5" name="Picture 4">
            <a:extLst>
              <a:ext uri="{FF2B5EF4-FFF2-40B4-BE49-F238E27FC236}">
                <a16:creationId xmlns:a16="http://schemas.microsoft.com/office/drawing/2014/main" id="{D3039C5F-ED8F-440F-BEE8-ADABBD1C3B50}"/>
              </a:ext>
            </a:extLst>
          </p:cNvPr>
          <p:cNvPicPr>
            <a:picLocks noChangeAspect="1"/>
          </p:cNvPicPr>
          <p:nvPr/>
        </p:nvPicPr>
        <p:blipFill>
          <a:blip r:embed="rId3"/>
          <a:stretch>
            <a:fillRect/>
          </a:stretch>
        </p:blipFill>
        <p:spPr>
          <a:xfrm>
            <a:off x="2434130" y="1554094"/>
            <a:ext cx="5556766" cy="3054100"/>
          </a:xfrm>
          <a:prstGeom prst="rect">
            <a:avLst/>
          </a:prstGeom>
        </p:spPr>
      </p:pic>
      <p:pic>
        <p:nvPicPr>
          <p:cNvPr id="9" name="Picture 8">
            <a:extLst>
              <a:ext uri="{FF2B5EF4-FFF2-40B4-BE49-F238E27FC236}">
                <a16:creationId xmlns:a16="http://schemas.microsoft.com/office/drawing/2014/main" id="{60D3484D-9A68-4793-947D-535CCD1684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4373" r="83400" b="8435"/>
          <a:stretch/>
        </p:blipFill>
        <p:spPr>
          <a:xfrm>
            <a:off x="1059785" y="1520016"/>
            <a:ext cx="1193672" cy="3122256"/>
          </a:xfrm>
          <a:prstGeom prst="rect">
            <a:avLst/>
          </a:prstGeom>
        </p:spPr>
      </p:pic>
    </p:spTree>
    <p:extLst>
      <p:ext uri="{BB962C8B-B14F-4D97-AF65-F5344CB8AC3E}">
        <p14:creationId xmlns:p14="http://schemas.microsoft.com/office/powerpoint/2010/main" val="3533870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6108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add courses</a:t>
            </a:r>
          </a:p>
        </p:txBody>
      </p:sp>
      <p:pic>
        <p:nvPicPr>
          <p:cNvPr id="4" name="Picture 3">
            <a:extLst>
              <a:ext uri="{FF2B5EF4-FFF2-40B4-BE49-F238E27FC236}">
                <a16:creationId xmlns:a16="http://schemas.microsoft.com/office/drawing/2014/main" id="{85612B28-EBC0-47C4-A2F5-BB2E5B6E98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373" r="1569" b="11404"/>
          <a:stretch/>
        </p:blipFill>
        <p:spPr>
          <a:xfrm>
            <a:off x="907080" y="1574319"/>
            <a:ext cx="7338076" cy="3112516"/>
          </a:xfrm>
          <a:prstGeom prst="rect">
            <a:avLst/>
          </a:prstGeom>
        </p:spPr>
      </p:pic>
    </p:spTree>
    <p:extLst>
      <p:ext uri="{BB962C8B-B14F-4D97-AF65-F5344CB8AC3E}">
        <p14:creationId xmlns:p14="http://schemas.microsoft.com/office/powerpoint/2010/main" val="27519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29600" cy="630084"/>
          </a:xfrm>
        </p:spPr>
        <p:txBody>
          <a:bodyPr>
            <a:noAutofit/>
          </a:bodyPr>
          <a:lstStyle/>
          <a:p>
            <a:r>
              <a:rPr lang="en-US" dirty="0">
                <a:latin typeface="Times New Roman" panose="02020603050405020304" pitchFamily="18" charset="0"/>
                <a:cs typeface="Times New Roman" panose="02020603050405020304" pitchFamily="18" charset="0"/>
              </a:rPr>
              <a:t>Outlines</a:t>
            </a:r>
          </a:p>
        </p:txBody>
      </p:sp>
      <p:sp>
        <p:nvSpPr>
          <p:cNvPr id="3" name="Content Placeholder 2"/>
          <p:cNvSpPr>
            <a:spLocks noGrp="1"/>
          </p:cNvSpPr>
          <p:nvPr>
            <p:ph idx="1"/>
          </p:nvPr>
        </p:nvSpPr>
        <p:spPr>
          <a:xfrm>
            <a:off x="448965" y="1808225"/>
            <a:ext cx="8229600" cy="3264446"/>
          </a:xfrm>
        </p:spPr>
        <p:txBody>
          <a:bodyPr>
            <a:normAutofit/>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Objective</a:t>
            </a:r>
          </a:p>
          <a:p>
            <a:r>
              <a:rPr lang="en-US" sz="2400" dirty="0">
                <a:latin typeface="Times New Roman" panose="02020603050405020304" pitchFamily="18" charset="0"/>
                <a:cs typeface="Times New Roman" panose="02020603050405020304" pitchFamily="18" charset="0"/>
              </a:rPr>
              <a:t>Language Used</a:t>
            </a:r>
          </a:p>
          <a:p>
            <a:r>
              <a:rPr lang="en-US" sz="2400" dirty="0">
                <a:latin typeface="Times New Roman" panose="02020603050405020304" pitchFamily="18" charset="0"/>
                <a:cs typeface="Times New Roman" panose="02020603050405020304" pitchFamily="18" charset="0"/>
              </a:rPr>
              <a:t>Features</a:t>
            </a:r>
          </a:p>
          <a:p>
            <a:r>
              <a:rPr lang="en-US" sz="2400" dirty="0">
                <a:latin typeface="Times New Roman" panose="02020603050405020304" pitchFamily="18" charset="0"/>
                <a:cs typeface="Times New Roman" panose="02020603050405020304" pitchFamily="18" charset="0"/>
              </a:rPr>
              <a:t>Implementation</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6108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view course list</a:t>
            </a:r>
          </a:p>
        </p:txBody>
      </p:sp>
      <p:pic>
        <p:nvPicPr>
          <p:cNvPr id="4" name="Picture 3">
            <a:extLst>
              <a:ext uri="{FF2B5EF4-FFF2-40B4-BE49-F238E27FC236}">
                <a16:creationId xmlns:a16="http://schemas.microsoft.com/office/drawing/2014/main" id="{4E14FF92-5F9B-4D99-A3A7-D8806F5DD6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373" r="1569" b="8435"/>
          <a:stretch/>
        </p:blipFill>
        <p:spPr>
          <a:xfrm>
            <a:off x="1106172" y="1536264"/>
            <a:ext cx="6923420" cy="3054100"/>
          </a:xfrm>
          <a:prstGeom prst="rect">
            <a:avLst/>
          </a:prstGeom>
        </p:spPr>
      </p:pic>
    </p:spTree>
    <p:extLst>
      <p:ext uri="{BB962C8B-B14F-4D97-AF65-F5344CB8AC3E}">
        <p14:creationId xmlns:p14="http://schemas.microsoft.com/office/powerpoint/2010/main" val="3990990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6108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compute GPA  </a:t>
            </a:r>
          </a:p>
        </p:txBody>
      </p:sp>
      <p:pic>
        <p:nvPicPr>
          <p:cNvPr id="5" name="Picture 4">
            <a:extLst>
              <a:ext uri="{FF2B5EF4-FFF2-40B4-BE49-F238E27FC236}">
                <a16:creationId xmlns:a16="http://schemas.microsoft.com/office/drawing/2014/main" id="{B78C1DE9-2F91-4389-8AB8-EA7DA073AA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374" r="1569" b="8435"/>
          <a:stretch/>
        </p:blipFill>
        <p:spPr>
          <a:xfrm>
            <a:off x="983889" y="1554094"/>
            <a:ext cx="7167986" cy="3161984"/>
          </a:xfrm>
          <a:prstGeom prst="rect">
            <a:avLst/>
          </a:prstGeom>
        </p:spPr>
      </p:pic>
    </p:spTree>
    <p:extLst>
      <p:ext uri="{BB962C8B-B14F-4D97-AF65-F5344CB8AC3E}">
        <p14:creationId xmlns:p14="http://schemas.microsoft.com/office/powerpoint/2010/main" val="1607968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6108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compute GPA  </a:t>
            </a:r>
          </a:p>
        </p:txBody>
      </p:sp>
      <p:pic>
        <p:nvPicPr>
          <p:cNvPr id="4" name="Picture 3">
            <a:extLst>
              <a:ext uri="{FF2B5EF4-FFF2-40B4-BE49-F238E27FC236}">
                <a16:creationId xmlns:a16="http://schemas.microsoft.com/office/drawing/2014/main" id="{7F4DC601-EFF1-449E-AC3C-89E248D90E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 t="14373" r="1570" b="8435"/>
          <a:stretch/>
        </p:blipFill>
        <p:spPr>
          <a:xfrm>
            <a:off x="1284724" y="1554094"/>
            <a:ext cx="6566316" cy="2893630"/>
          </a:xfrm>
          <a:prstGeom prst="rect">
            <a:avLst/>
          </a:prstGeom>
        </p:spPr>
      </p:pic>
    </p:spTree>
    <p:extLst>
      <p:ext uri="{BB962C8B-B14F-4D97-AF65-F5344CB8AC3E}">
        <p14:creationId xmlns:p14="http://schemas.microsoft.com/office/powerpoint/2010/main" val="2671462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6108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can view/Print result</a:t>
            </a:r>
          </a:p>
        </p:txBody>
      </p:sp>
      <p:pic>
        <p:nvPicPr>
          <p:cNvPr id="5" name="Picture 4">
            <a:extLst>
              <a:ext uri="{FF2B5EF4-FFF2-40B4-BE49-F238E27FC236}">
                <a16:creationId xmlns:a16="http://schemas.microsoft.com/office/drawing/2014/main" id="{69335C05-42F5-4D35-AAB8-3BE1D7A53E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373" r="1569" b="8435"/>
          <a:stretch/>
        </p:blipFill>
        <p:spPr>
          <a:xfrm>
            <a:off x="1106172" y="1554094"/>
            <a:ext cx="6923420" cy="3054100"/>
          </a:xfrm>
          <a:prstGeom prst="rect">
            <a:avLst/>
          </a:prstGeom>
        </p:spPr>
      </p:pic>
    </p:spTree>
    <p:extLst>
      <p:ext uri="{BB962C8B-B14F-4D97-AF65-F5344CB8AC3E}">
        <p14:creationId xmlns:p14="http://schemas.microsoft.com/office/powerpoint/2010/main" val="130536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427574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 Log in Page</a:t>
            </a:r>
          </a:p>
        </p:txBody>
      </p:sp>
      <p:pic>
        <p:nvPicPr>
          <p:cNvPr id="4" name="Picture 3">
            <a:extLst>
              <a:ext uri="{FF2B5EF4-FFF2-40B4-BE49-F238E27FC236}">
                <a16:creationId xmlns:a16="http://schemas.microsoft.com/office/drawing/2014/main" id="{13296F19-6DE5-40AC-A9EB-1F29554DF17E}"/>
              </a:ext>
            </a:extLst>
          </p:cNvPr>
          <p:cNvPicPr>
            <a:picLocks noChangeAspect="1"/>
          </p:cNvPicPr>
          <p:nvPr/>
        </p:nvPicPr>
        <p:blipFill>
          <a:blip r:embed="rId2"/>
          <a:stretch>
            <a:fillRect/>
          </a:stretch>
        </p:blipFill>
        <p:spPr>
          <a:xfrm>
            <a:off x="2582717" y="1554094"/>
            <a:ext cx="3970330" cy="2781384"/>
          </a:xfrm>
          <a:prstGeom prst="rect">
            <a:avLst/>
          </a:prstGeom>
        </p:spPr>
      </p:pic>
    </p:spTree>
    <p:extLst>
      <p:ext uri="{BB962C8B-B14F-4D97-AF65-F5344CB8AC3E}">
        <p14:creationId xmlns:p14="http://schemas.microsoft.com/office/powerpoint/2010/main" val="764625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427574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 Dashboard</a:t>
            </a:r>
          </a:p>
        </p:txBody>
      </p:sp>
      <p:pic>
        <p:nvPicPr>
          <p:cNvPr id="5" name="Picture 4">
            <a:extLst>
              <a:ext uri="{FF2B5EF4-FFF2-40B4-BE49-F238E27FC236}">
                <a16:creationId xmlns:a16="http://schemas.microsoft.com/office/drawing/2014/main" id="{7C4B82B0-617C-4463-A171-4C2EFE66BD34}"/>
              </a:ext>
            </a:extLst>
          </p:cNvPr>
          <p:cNvPicPr>
            <a:picLocks noChangeAspect="1"/>
          </p:cNvPicPr>
          <p:nvPr/>
        </p:nvPicPr>
        <p:blipFill>
          <a:blip r:embed="rId2"/>
          <a:stretch>
            <a:fillRect/>
          </a:stretch>
        </p:blipFill>
        <p:spPr>
          <a:xfrm>
            <a:off x="750257" y="1554094"/>
            <a:ext cx="7635250" cy="2833784"/>
          </a:xfrm>
          <a:prstGeom prst="rect">
            <a:avLst/>
          </a:prstGeom>
        </p:spPr>
      </p:pic>
    </p:spTree>
    <p:extLst>
      <p:ext uri="{BB962C8B-B14F-4D97-AF65-F5344CB8AC3E}">
        <p14:creationId xmlns:p14="http://schemas.microsoft.com/office/powerpoint/2010/main" val="639764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427574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 can view course list</a:t>
            </a:r>
          </a:p>
        </p:txBody>
      </p:sp>
      <p:pic>
        <p:nvPicPr>
          <p:cNvPr id="4" name="Picture 3">
            <a:extLst>
              <a:ext uri="{FF2B5EF4-FFF2-40B4-BE49-F238E27FC236}">
                <a16:creationId xmlns:a16="http://schemas.microsoft.com/office/drawing/2014/main" id="{3B21413A-5358-422B-84FB-C399271707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373" r="1569" b="8435"/>
          <a:stretch/>
        </p:blipFill>
        <p:spPr>
          <a:xfrm>
            <a:off x="1059785" y="1554094"/>
            <a:ext cx="7032666" cy="3102292"/>
          </a:xfrm>
          <a:prstGeom prst="rect">
            <a:avLst/>
          </a:prstGeom>
        </p:spPr>
      </p:pic>
    </p:spTree>
    <p:extLst>
      <p:ext uri="{BB962C8B-B14F-4D97-AF65-F5344CB8AC3E}">
        <p14:creationId xmlns:p14="http://schemas.microsoft.com/office/powerpoint/2010/main" val="1693006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48965" y="281175"/>
            <a:ext cx="8237835" cy="903587"/>
          </a:xfrm>
        </p:spPr>
        <p:txBody>
          <a:bodyPr/>
          <a:lstStyle/>
          <a:p>
            <a:r>
              <a:rPr lang="en-US" dirty="0">
                <a:latin typeface="Times New Roman" panose="02020603050405020304" pitchFamily="18" charset="0"/>
                <a:cs typeface="Times New Roman" panose="02020603050405020304" pitchFamily="18" charset="0"/>
              </a:rPr>
              <a:t>System Implementation</a:t>
            </a:r>
          </a:p>
        </p:txBody>
      </p:sp>
      <p:sp>
        <p:nvSpPr>
          <p:cNvPr id="6" name="TextBox 5">
            <a:extLst>
              <a:ext uri="{FF2B5EF4-FFF2-40B4-BE49-F238E27FC236}">
                <a16:creationId xmlns:a16="http://schemas.microsoft.com/office/drawing/2014/main" id="{808AB5E1-17B7-4ED3-966F-FB1AEDD8DDC5}"/>
              </a:ext>
            </a:extLst>
          </p:cNvPr>
          <p:cNvSpPr txBox="1"/>
          <p:nvPr/>
        </p:nvSpPr>
        <p:spPr>
          <a:xfrm>
            <a:off x="601670" y="1184762"/>
            <a:ext cx="427574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 can view/print result </a:t>
            </a:r>
          </a:p>
        </p:txBody>
      </p:sp>
      <p:pic>
        <p:nvPicPr>
          <p:cNvPr id="4" name="Picture 3">
            <a:extLst>
              <a:ext uri="{FF2B5EF4-FFF2-40B4-BE49-F238E27FC236}">
                <a16:creationId xmlns:a16="http://schemas.microsoft.com/office/drawing/2014/main" id="{E6DFD600-E0DD-498F-AE54-F59B9B63A0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373" r="1569" b="8435"/>
          <a:stretch/>
        </p:blipFill>
        <p:spPr>
          <a:xfrm>
            <a:off x="1059785" y="1554094"/>
            <a:ext cx="6923420" cy="3054100"/>
          </a:xfrm>
          <a:prstGeom prst="rect">
            <a:avLst/>
          </a:prstGeom>
        </p:spPr>
      </p:pic>
    </p:spTree>
    <p:extLst>
      <p:ext uri="{BB962C8B-B14F-4D97-AF65-F5344CB8AC3E}">
        <p14:creationId xmlns:p14="http://schemas.microsoft.com/office/powerpoint/2010/main" val="3234048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1AF0-B3BA-44F0-A217-A7F4CFBC48ED}"/>
              </a:ext>
            </a:extLst>
          </p:cNvPr>
          <p:cNvSpPr>
            <a:spLocks noGrp="1"/>
          </p:cNvSpPr>
          <p:nvPr>
            <p:ph type="title"/>
          </p:nvPr>
        </p:nvSpPr>
        <p:spPr>
          <a:xfrm>
            <a:off x="453082" y="2119956"/>
            <a:ext cx="8237835" cy="903587"/>
          </a:xfrm>
        </p:spPr>
        <p:txBody>
          <a:bodyPr/>
          <a:lstStyle/>
          <a:p>
            <a:pPr algn="ctr"/>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59221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59127" y="586585"/>
            <a:ext cx="5959764" cy="610820"/>
          </a:xfrm>
        </p:spPr>
        <p:txBody>
          <a:bodyPr>
            <a:normAutofit fontScale="90000"/>
          </a:bodyPr>
          <a:lstStyle/>
          <a:p>
            <a:r>
              <a:rPr lang="en-US" dirty="0">
                <a:latin typeface="Times New Roman" panose="02020603050405020304" pitchFamily="18" charset="0"/>
                <a:ea typeface="Segoe UI Historic" panose="020B0502040204020203" pitchFamily="34" charset="0"/>
                <a:cs typeface="Times New Roman" panose="02020603050405020304" pitchFamily="18" charset="0"/>
              </a:rPr>
              <a:t>Result Management System</a:t>
            </a:r>
          </a:p>
        </p:txBody>
      </p:sp>
      <p:sp>
        <p:nvSpPr>
          <p:cNvPr id="5" name="Content Placeholder 4"/>
          <p:cNvSpPr>
            <a:spLocks noGrp="1"/>
          </p:cNvSpPr>
          <p:nvPr>
            <p:ph idx="1"/>
          </p:nvPr>
        </p:nvSpPr>
        <p:spPr>
          <a:xfrm>
            <a:off x="2515733" y="1502815"/>
            <a:ext cx="6260905" cy="3436007"/>
          </a:xfrm>
        </p:spPr>
        <p:txBody>
          <a:bodyPr>
            <a:normAutofit/>
          </a:bodyPr>
          <a:lstStyle/>
          <a:p>
            <a:pPr algn="just">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Introduction</a:t>
            </a:r>
          </a:p>
          <a:p>
            <a:pPr marL="0" indent="0" algn="just">
              <a:buNone/>
            </a:pPr>
            <a:r>
              <a:rPr lang="en-US" sz="2000" dirty="0">
                <a:latin typeface="Times New Roman" panose="02020603050405020304" pitchFamily="18" charset="0"/>
                <a:cs typeface="Times New Roman" panose="02020603050405020304" pitchFamily="18" charset="0"/>
              </a:rPr>
              <a:t>Result Management System is based on the concept to generate the student result record and to add their records and update it. Here Admin can add their student’s details safely. And not time consuming. This system makes easy to store records of each and every students.</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433880"/>
            <a:ext cx="5959764" cy="610820"/>
          </a:xfrm>
        </p:spPr>
        <p:txBody>
          <a:bodyPr>
            <a:normAutofit fontScale="90000"/>
          </a:bodyPr>
          <a:lstStyle/>
          <a:p>
            <a:r>
              <a:rPr lang="en-US" dirty="0">
                <a:latin typeface="Times New Roman" panose="02020603050405020304" pitchFamily="18" charset="0"/>
                <a:cs typeface="Times New Roman" panose="02020603050405020304" pitchFamily="18" charset="0"/>
              </a:rPr>
              <a:t>Result Management System</a:t>
            </a:r>
          </a:p>
        </p:txBody>
      </p:sp>
      <p:sp>
        <p:nvSpPr>
          <p:cNvPr id="5" name="Content Placeholder 4"/>
          <p:cNvSpPr>
            <a:spLocks noGrp="1"/>
          </p:cNvSpPr>
          <p:nvPr>
            <p:ph idx="1"/>
          </p:nvPr>
        </p:nvSpPr>
        <p:spPr>
          <a:xfrm>
            <a:off x="2586835" y="1197405"/>
            <a:ext cx="6260905" cy="3436007"/>
          </a:xfrm>
        </p:spPr>
        <p:txBody>
          <a:bodyPr>
            <a:normAutofit/>
          </a:bodyPr>
          <a:lstStyle/>
          <a:p>
            <a:pPr algn="just">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Objective</a:t>
            </a:r>
          </a:p>
          <a:p>
            <a:pPr marL="0" indent="0" algn="just">
              <a:buNone/>
            </a:pPr>
            <a:r>
              <a:rPr lang="en-US" sz="2000" dirty="0">
                <a:latin typeface="Times New Roman" panose="02020603050405020304" pitchFamily="18" charset="0"/>
                <a:cs typeface="Times New Roman" panose="02020603050405020304" pitchFamily="18" charset="0"/>
              </a:rPr>
              <a:t>In this world of growing technologies everything has been computerized. With large number of work opportunities the Human workforce has increased. Thus there is a need of a system which can handle the data of such a large number of student results in an educational organization. This project simplifies the task of maintain records because of its user friendly nature.</a:t>
            </a:r>
          </a:p>
        </p:txBody>
      </p:sp>
    </p:spTree>
    <p:extLst>
      <p:ext uri="{BB962C8B-B14F-4D97-AF65-F5344CB8AC3E}">
        <p14:creationId xmlns:p14="http://schemas.microsoft.com/office/powerpoint/2010/main" val="3366336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4236" y="281175"/>
            <a:ext cx="5959764" cy="610820"/>
          </a:xfrm>
        </p:spPr>
        <p:txBody>
          <a:bodyPr>
            <a:normAutofit fontScale="90000"/>
          </a:bodyPr>
          <a:lstStyle/>
          <a:p>
            <a:r>
              <a:rPr lang="en-US" dirty="0">
                <a:latin typeface="Times New Roman" panose="02020603050405020304" pitchFamily="18" charset="0"/>
                <a:cs typeface="Times New Roman" panose="02020603050405020304" pitchFamily="18" charset="0"/>
              </a:rPr>
              <a:t>Result Management System</a:t>
            </a:r>
          </a:p>
        </p:txBody>
      </p:sp>
      <p:sp>
        <p:nvSpPr>
          <p:cNvPr id="5" name="Content Placeholder 4"/>
          <p:cNvSpPr>
            <a:spLocks noGrp="1"/>
          </p:cNvSpPr>
          <p:nvPr>
            <p:ph idx="1"/>
          </p:nvPr>
        </p:nvSpPr>
        <p:spPr>
          <a:xfrm>
            <a:off x="3222227" y="1197405"/>
            <a:ext cx="6260905" cy="3436007"/>
          </a:xfrm>
        </p:spPr>
        <p:txBody>
          <a:bodyPr>
            <a:normAutofit/>
          </a:bodyPr>
          <a:lstStyle/>
          <a:p>
            <a:pPr algn="just">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Tools</a:t>
            </a:r>
          </a:p>
          <a:p>
            <a:pPr lvl="1"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MySQL</a:t>
            </a:r>
          </a:p>
          <a:p>
            <a:pPr algn="just">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Language Used</a:t>
            </a:r>
          </a:p>
          <a:p>
            <a:pPr lvl="1"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Front-End</a:t>
            </a:r>
          </a:p>
          <a:p>
            <a:pPr lvl="2" algn="just"/>
            <a:r>
              <a:rPr lang="en-US" sz="1600" dirty="0">
                <a:latin typeface="Times New Roman" panose="02020603050405020304" pitchFamily="18" charset="0"/>
                <a:cs typeface="Times New Roman" panose="02020603050405020304" pitchFamily="18" charset="0"/>
              </a:rPr>
              <a:t>Html</a:t>
            </a:r>
          </a:p>
          <a:p>
            <a:pPr lvl="2" algn="just"/>
            <a:r>
              <a:rPr lang="en-US" sz="1600" dirty="0">
                <a:latin typeface="Times New Roman" panose="02020603050405020304" pitchFamily="18" charset="0"/>
                <a:cs typeface="Times New Roman" panose="02020603050405020304" pitchFamily="18" charset="0"/>
              </a:rPr>
              <a:t>CSS</a:t>
            </a:r>
          </a:p>
          <a:p>
            <a:pPr lvl="2" algn="just"/>
            <a:r>
              <a:rPr lang="en-US" sz="1600" dirty="0">
                <a:latin typeface="Times New Roman" panose="02020603050405020304" pitchFamily="18" charset="0"/>
                <a:cs typeface="Times New Roman" panose="02020603050405020304" pitchFamily="18" charset="0"/>
              </a:rPr>
              <a:t>JavaScript</a:t>
            </a:r>
          </a:p>
          <a:p>
            <a:pPr lvl="2" algn="just"/>
            <a:r>
              <a:rPr lang="en-US" sz="1600" dirty="0">
                <a:latin typeface="Times New Roman" panose="02020603050405020304" pitchFamily="18" charset="0"/>
                <a:cs typeface="Times New Roman" panose="02020603050405020304" pitchFamily="18" charset="0"/>
              </a:rPr>
              <a:t>Bootstrap</a:t>
            </a:r>
          </a:p>
          <a:p>
            <a:pPr lvl="1"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Back-End</a:t>
            </a:r>
          </a:p>
          <a:p>
            <a:pPr lvl="2" algn="just"/>
            <a:r>
              <a:rPr lang="en-US" sz="1600" dirty="0">
                <a:latin typeface="Times New Roman" panose="02020603050405020304" pitchFamily="18" charset="0"/>
                <a:cs typeface="Times New Roman" panose="02020603050405020304" pitchFamily="18" charset="0"/>
              </a:rPr>
              <a:t>PHP</a:t>
            </a:r>
          </a:p>
        </p:txBody>
      </p:sp>
    </p:spTree>
    <p:extLst>
      <p:ext uri="{BB962C8B-B14F-4D97-AF65-F5344CB8AC3E}">
        <p14:creationId xmlns:p14="http://schemas.microsoft.com/office/powerpoint/2010/main" val="419720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9540" y="357527"/>
            <a:ext cx="5959764" cy="610820"/>
          </a:xfrm>
        </p:spPr>
        <p:txBody>
          <a:bodyPr>
            <a:normAutofit fontScale="90000"/>
          </a:bodyPr>
          <a:lstStyle/>
          <a:p>
            <a:r>
              <a:rPr lang="en-US" dirty="0">
                <a:latin typeface="Times New Roman" panose="02020603050405020304" pitchFamily="18" charset="0"/>
                <a:cs typeface="Times New Roman" panose="02020603050405020304" pitchFamily="18" charset="0"/>
              </a:rPr>
              <a:t>Result Management System</a:t>
            </a:r>
          </a:p>
        </p:txBody>
      </p:sp>
      <p:sp>
        <p:nvSpPr>
          <p:cNvPr id="8" name="Content Placeholder 5"/>
          <p:cNvSpPr>
            <a:spLocks noGrp="1"/>
          </p:cNvSpPr>
          <p:nvPr>
            <p:ph sz="half" idx="4294967295"/>
          </p:nvPr>
        </p:nvSpPr>
        <p:spPr>
          <a:xfrm>
            <a:off x="2892245" y="1655520"/>
            <a:ext cx="3199521" cy="2595985"/>
          </a:xfrm>
          <a:prstGeom prst="rect">
            <a:avLst/>
          </a:prstGeom>
        </p:spPr>
        <p:txBody>
          <a:bodyPr>
            <a:normAutofit/>
          </a:bodyPr>
          <a:lstStyle/>
          <a:p>
            <a:pPr algn="just"/>
            <a:r>
              <a:rPr lang="en-US" sz="1600" dirty="0">
                <a:latin typeface="Times New Roman" panose="02020603050405020304" pitchFamily="18" charset="0"/>
                <a:cs typeface="Times New Roman" panose="02020603050405020304" pitchFamily="18" charset="0"/>
              </a:rPr>
              <a:t>Admin Panel</a:t>
            </a:r>
          </a:p>
          <a:p>
            <a:pPr algn="just"/>
            <a:r>
              <a:rPr lang="en-US" sz="1600" dirty="0">
                <a:latin typeface="Times New Roman" panose="02020603050405020304" pitchFamily="18" charset="0"/>
                <a:cs typeface="Times New Roman" panose="02020603050405020304" pitchFamily="18" charset="0"/>
              </a:rPr>
              <a:t>Student Panel</a:t>
            </a:r>
          </a:p>
          <a:p>
            <a:pPr algn="just"/>
            <a:r>
              <a:rPr lang="en-US" sz="1600" dirty="0">
                <a:latin typeface="Times New Roman" panose="02020603050405020304" pitchFamily="18" charset="0"/>
                <a:cs typeface="Times New Roman" panose="02020603050405020304" pitchFamily="18" charset="0"/>
              </a:rPr>
              <a:t>Manage Current Session</a:t>
            </a:r>
          </a:p>
          <a:p>
            <a:pPr algn="just"/>
            <a:r>
              <a:rPr lang="en-US" sz="1600" dirty="0">
                <a:latin typeface="Times New Roman" panose="02020603050405020304" pitchFamily="18" charset="0"/>
                <a:cs typeface="Times New Roman" panose="02020603050405020304" pitchFamily="18" charset="0"/>
              </a:rPr>
              <a:t>Set up Faculty, Departments</a:t>
            </a:r>
          </a:p>
          <a:p>
            <a:pPr algn="just"/>
            <a:r>
              <a:rPr lang="en-US" sz="1600" dirty="0">
                <a:latin typeface="Times New Roman" panose="02020603050405020304" pitchFamily="18" charset="0"/>
                <a:cs typeface="Times New Roman" panose="02020603050405020304" pitchFamily="18" charset="0"/>
              </a:rPr>
              <a:t>Student Management</a:t>
            </a:r>
          </a:p>
          <a:p>
            <a:pPr algn="just"/>
            <a:r>
              <a:rPr lang="en-US" sz="1600" dirty="0">
                <a:latin typeface="Times New Roman" panose="02020603050405020304" pitchFamily="18" charset="0"/>
                <a:cs typeface="Times New Roman" panose="02020603050405020304" pitchFamily="18" charset="0"/>
              </a:rPr>
              <a:t>Course Management</a:t>
            </a:r>
          </a:p>
          <a:p>
            <a:pPr algn="just"/>
            <a:r>
              <a:rPr lang="en-US" sz="1600" dirty="0">
                <a:latin typeface="Times New Roman" panose="02020603050405020304" pitchFamily="18" charset="0"/>
                <a:cs typeface="Times New Roman" panose="02020603050405020304" pitchFamily="18" charset="0"/>
              </a:rPr>
              <a:t>Compute GPA</a:t>
            </a:r>
          </a:p>
          <a:p>
            <a:pPr algn="just"/>
            <a:r>
              <a:rPr lang="en-US" sz="1600" dirty="0">
                <a:latin typeface="Times New Roman" panose="02020603050405020304" pitchFamily="18" charset="0"/>
                <a:cs typeface="Times New Roman" panose="02020603050405020304" pitchFamily="18" charset="0"/>
              </a:rPr>
              <a:t>Compute CGPA</a:t>
            </a:r>
          </a:p>
          <a:p>
            <a:pPr algn="just"/>
            <a:endParaRPr lang="en-US" sz="1600" dirty="0">
              <a:latin typeface="Times New Roman" panose="02020603050405020304" pitchFamily="18" charset="0"/>
              <a:cs typeface="Times New Roman" panose="02020603050405020304" pitchFamily="18" charset="0"/>
            </a:endParaRPr>
          </a:p>
        </p:txBody>
      </p:sp>
      <p:sp>
        <p:nvSpPr>
          <p:cNvPr id="9" name="Content Placeholder 2"/>
          <p:cNvSpPr>
            <a:spLocks noGrp="1"/>
          </p:cNvSpPr>
          <p:nvPr>
            <p:ph sz="quarter" idx="4294967295"/>
          </p:nvPr>
        </p:nvSpPr>
        <p:spPr>
          <a:xfrm>
            <a:off x="5793640" y="1655520"/>
            <a:ext cx="3128072" cy="2443279"/>
          </a:xfrm>
          <a:prstGeom prst="rect">
            <a:avLst/>
          </a:prstGeom>
        </p:spPr>
        <p:txBody>
          <a:bodyPr>
            <a:normAutofit/>
          </a:bodyPr>
          <a:lstStyle/>
          <a:p>
            <a:pPr algn="l"/>
            <a:r>
              <a:rPr lang="en-US" sz="1600" dirty="0">
                <a:latin typeface="Times New Roman" panose="02020603050405020304" pitchFamily="18" charset="0"/>
                <a:cs typeface="Times New Roman" panose="02020603050405020304" pitchFamily="18" charset="0"/>
              </a:rPr>
              <a:t>Manage results semester-wise</a:t>
            </a:r>
          </a:p>
          <a:p>
            <a:pPr algn="l"/>
            <a:r>
              <a:rPr lang="en-US" sz="1600" dirty="0">
                <a:latin typeface="Times New Roman" panose="02020603050405020304" pitchFamily="18" charset="0"/>
                <a:cs typeface="Times New Roman" panose="02020603050405020304" pitchFamily="18" charset="0"/>
              </a:rPr>
              <a:t>View Student’s Result</a:t>
            </a:r>
          </a:p>
          <a:p>
            <a:pPr algn="l"/>
            <a:r>
              <a:rPr lang="en-US" sz="1600" dirty="0">
                <a:latin typeface="Times New Roman" panose="02020603050405020304" pitchFamily="18" charset="0"/>
                <a:cs typeface="Times New Roman" panose="02020603050405020304" pitchFamily="18" charset="0"/>
              </a:rPr>
              <a:t>Print/Download Student’s Result (PDF)</a:t>
            </a:r>
          </a:p>
          <a:p>
            <a:pPr algn="l"/>
            <a:r>
              <a:rPr lang="en-US" sz="1600" dirty="0">
                <a:latin typeface="Times New Roman" panose="02020603050405020304" pitchFamily="18" charset="0"/>
                <a:cs typeface="Times New Roman" panose="02020603050405020304" pitchFamily="18" charset="0"/>
              </a:rPr>
              <a:t>View/Update User Profiles</a:t>
            </a:r>
          </a:p>
          <a:p>
            <a:pPr algn="l"/>
            <a:r>
              <a:rPr lang="en-US" sz="1600" dirty="0">
                <a:latin typeface="Times New Roman" panose="02020603050405020304" pitchFamily="18" charset="0"/>
                <a:cs typeface="Times New Roman" panose="02020603050405020304" pitchFamily="18" charset="0"/>
              </a:rPr>
              <a:t>Grading Criteria</a:t>
            </a:r>
          </a:p>
          <a:p>
            <a:pPr algn="l"/>
            <a:r>
              <a:rPr lang="en-US" sz="1600" dirty="0">
                <a:latin typeface="Times New Roman" panose="02020603050405020304" pitchFamily="18" charset="0"/>
                <a:cs typeface="Times New Roman" panose="02020603050405020304" pitchFamily="18" charset="0"/>
              </a:rPr>
              <a:t>Search Records</a:t>
            </a:r>
          </a:p>
        </p:txBody>
      </p:sp>
      <p:sp>
        <p:nvSpPr>
          <p:cNvPr id="10" name="Title 3"/>
          <p:cNvSpPr txBox="1">
            <a:spLocks/>
          </p:cNvSpPr>
          <p:nvPr/>
        </p:nvSpPr>
        <p:spPr>
          <a:xfrm>
            <a:off x="2434130" y="1044700"/>
            <a:ext cx="5959764" cy="610820"/>
          </a:xfrm>
          <a:prstGeom prst="rect">
            <a:avLst/>
          </a:prstGeom>
        </p:spPr>
        <p:txBody>
          <a:bodyPr vert="horz" lIns="91440" tIns="45720" rIns="91440" bIns="45720" rtlCol="0" anchor="ctr">
            <a:normAutofit fontScale="97500" lnSpcReduction="10000"/>
          </a:bodyPr>
          <a:lstStyle>
            <a:lvl1pPr algn="l" defTabSz="914377" rtl="0" eaLnBrk="1" latinLnBrk="0" hangingPunct="1">
              <a:spcBef>
                <a:spcPct val="0"/>
              </a:spcBef>
              <a:buNone/>
              <a:defRPr sz="3600" kern="1200">
                <a:solidFill>
                  <a:schemeClr val="accent6">
                    <a:lumMod val="75000"/>
                  </a:schemeClr>
                </a:solidFill>
                <a:effectLst>
                  <a:outerShdw blurRad="50800" dist="38100" dir="2700000" algn="tl" rotWithShape="0">
                    <a:prstClr val="black">
                      <a:alpha val="40000"/>
                    </a:prstClr>
                  </a:outerShdw>
                </a:effectLst>
                <a:latin typeface="+mj-lt"/>
                <a:ea typeface="+mj-ea"/>
                <a:cs typeface="+mj-cs"/>
              </a:defRPr>
            </a:lvl1pPr>
          </a:lstStyle>
          <a:p>
            <a:endParaRPr lang="en-US" dirty="0"/>
          </a:p>
        </p:txBody>
      </p:sp>
      <p:sp>
        <p:nvSpPr>
          <p:cNvPr id="13" name="Title 3"/>
          <p:cNvSpPr txBox="1">
            <a:spLocks/>
          </p:cNvSpPr>
          <p:nvPr/>
        </p:nvSpPr>
        <p:spPr>
          <a:xfrm>
            <a:off x="4419295" y="1081029"/>
            <a:ext cx="3885678" cy="441096"/>
          </a:xfrm>
          <a:prstGeom prst="rect">
            <a:avLst/>
          </a:prstGeom>
        </p:spPr>
        <p:txBody>
          <a:bodyPr vert="horz" lIns="91440" tIns="45720" rIns="91440" bIns="45720" rtlCol="0" anchor="ctr">
            <a:normAutofit fontScale="97500"/>
          </a:bodyPr>
          <a:lstStyle>
            <a:lvl1pPr algn="l" defTabSz="914377" rtl="0" eaLnBrk="1" latinLnBrk="0" hangingPunct="1">
              <a:spcBef>
                <a:spcPct val="0"/>
              </a:spcBef>
              <a:buNone/>
              <a:defRPr sz="3600" kern="1200">
                <a:solidFill>
                  <a:schemeClr val="accent6">
                    <a:lumMod val="75000"/>
                  </a:schemeClr>
                </a:solidFill>
                <a:effectLst>
                  <a:outerShdw blurRad="50800" dist="38100" dir="2700000" algn="tl" rotWithShape="0">
                    <a:prstClr val="black">
                      <a:alpha val="40000"/>
                    </a:prstClr>
                  </a:outerShdw>
                </a:effectLst>
                <a:latin typeface="+mj-lt"/>
                <a:ea typeface="+mj-ea"/>
                <a:cs typeface="+mj-cs"/>
              </a:defRPr>
            </a:lvl1pPr>
          </a:lstStyle>
          <a:p>
            <a:r>
              <a:rPr lang="en-US" sz="2000" dirty="0">
                <a:solidFill>
                  <a:schemeClr val="tx1"/>
                </a:solidFill>
                <a:latin typeface="Times New Roman" panose="02020603050405020304" pitchFamily="18" charset="0"/>
                <a:cs typeface="Times New Roman" panose="02020603050405020304" pitchFamily="18" charset="0"/>
              </a:rPr>
              <a:t>Available Features</a:t>
            </a:r>
          </a:p>
        </p:txBody>
      </p:sp>
    </p:spTree>
    <p:extLst>
      <p:ext uri="{BB962C8B-B14F-4D97-AF65-F5344CB8AC3E}">
        <p14:creationId xmlns:p14="http://schemas.microsoft.com/office/powerpoint/2010/main" val="1454172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7654" y="440201"/>
            <a:ext cx="5344675" cy="903587"/>
          </a:xfrm>
        </p:spPr>
        <p:txBody>
          <a:bodyPr>
            <a:normAutofit/>
          </a:bodyPr>
          <a:lstStyle/>
          <a:p>
            <a:r>
              <a:rPr lang="en-US" sz="3200" dirty="0">
                <a:latin typeface="Times New Roman" panose="02020603050405020304" pitchFamily="18" charset="0"/>
                <a:cs typeface="Times New Roman" panose="02020603050405020304" pitchFamily="18" charset="0"/>
              </a:rPr>
              <a:t>Result Management System</a:t>
            </a:r>
          </a:p>
        </p:txBody>
      </p:sp>
      <p:sp>
        <p:nvSpPr>
          <p:cNvPr id="3" name="Content Placeholder 2"/>
          <p:cNvSpPr>
            <a:spLocks noGrp="1"/>
          </p:cNvSpPr>
          <p:nvPr>
            <p:ph idx="1"/>
          </p:nvPr>
        </p:nvSpPr>
        <p:spPr>
          <a:xfrm>
            <a:off x="3350360" y="1502815"/>
            <a:ext cx="5344675" cy="2748690"/>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User Level</a:t>
            </a:r>
          </a:p>
          <a:p>
            <a:r>
              <a:rPr lang="en-US" sz="2400" dirty="0">
                <a:latin typeface="Times New Roman" panose="02020603050405020304" pitchFamily="18" charset="0"/>
                <a:cs typeface="Times New Roman" panose="02020603050405020304" pitchFamily="18" charset="0"/>
              </a:rPr>
              <a:t>Student </a:t>
            </a:r>
          </a:p>
          <a:p>
            <a:r>
              <a:rPr lang="en-US" sz="2400" dirty="0">
                <a:latin typeface="Times New Roman" panose="02020603050405020304" pitchFamily="18" charset="0"/>
                <a:cs typeface="Times New Roman" panose="02020603050405020304" pitchFamily="18" charset="0"/>
              </a:rPr>
              <a:t>Admin</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347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 Management System</a:t>
            </a:r>
          </a:p>
        </p:txBody>
      </p:sp>
      <p:sp>
        <p:nvSpPr>
          <p:cNvPr id="3" name="Content Placeholder 2"/>
          <p:cNvSpPr>
            <a:spLocks noGrp="1"/>
          </p:cNvSpPr>
          <p:nvPr>
            <p:ph idx="1"/>
          </p:nvPr>
        </p:nvSpPr>
        <p:spPr>
          <a:xfrm>
            <a:off x="2892245" y="1350110"/>
            <a:ext cx="6104234" cy="3436007"/>
          </a:xfrm>
        </p:spPr>
        <p:txBody>
          <a:bodyPr/>
          <a:lstStyle/>
          <a:p>
            <a:pPr marL="0" indent="0">
              <a:buNone/>
            </a:pPr>
            <a:r>
              <a:rPr lang="en-US" b="1" dirty="0">
                <a:latin typeface="Times New Roman" panose="02020603050405020304" pitchFamily="18" charset="0"/>
                <a:cs typeface="Times New Roman" panose="02020603050405020304" pitchFamily="18" charset="0"/>
              </a:rPr>
              <a:t>Student Panel</a:t>
            </a:r>
          </a:p>
          <a:p>
            <a:r>
              <a:rPr lang="en-US" sz="1800" dirty="0">
                <a:latin typeface="Times New Roman" panose="02020603050405020304" pitchFamily="18" charset="0"/>
                <a:cs typeface="Times New Roman" panose="02020603050405020304" pitchFamily="18" charset="0"/>
              </a:rPr>
              <a:t>Students log in with admin-provided credentials.</a:t>
            </a:r>
          </a:p>
          <a:p>
            <a:r>
              <a:rPr lang="en-US" sz="1800" dirty="0">
                <a:latin typeface="Times New Roman" panose="02020603050405020304" pitchFamily="18" charset="0"/>
                <a:cs typeface="Times New Roman" panose="02020603050405020304" pitchFamily="18" charset="0"/>
              </a:rPr>
              <a:t>View enrolled courses, faculty, department, and semester.</a:t>
            </a:r>
          </a:p>
          <a:p>
            <a:r>
              <a:rPr lang="en-US" sz="1800" dirty="0">
                <a:latin typeface="Times New Roman" panose="02020603050405020304" pitchFamily="18" charset="0"/>
                <a:cs typeface="Times New Roman" panose="02020603050405020304" pitchFamily="18" charset="0"/>
              </a:rPr>
              <a:t>Check semester results with grades, points, total units, and scores.</a:t>
            </a:r>
          </a:p>
          <a:p>
            <a:r>
              <a:rPr lang="en-US" sz="1800" dirty="0">
                <a:latin typeface="Times New Roman" panose="02020603050405020304" pitchFamily="18" charset="0"/>
                <a:cs typeface="Times New Roman" panose="02020603050405020304" pitchFamily="18" charset="0"/>
              </a:rPr>
              <a:t>Option to download/print results.</a:t>
            </a:r>
          </a:p>
          <a:p>
            <a:r>
              <a:rPr lang="en-US" sz="1800" dirty="0">
                <a:latin typeface="Times New Roman" panose="02020603050405020304" pitchFamily="18" charset="0"/>
                <a:cs typeface="Times New Roman" panose="02020603050405020304" pitchFamily="18" charset="0"/>
              </a:rPr>
              <a:t>Update personal profile.</a:t>
            </a:r>
          </a:p>
        </p:txBody>
      </p:sp>
    </p:spTree>
    <p:extLst>
      <p:ext uri="{BB962C8B-B14F-4D97-AF65-F5344CB8AC3E}">
        <p14:creationId xmlns:p14="http://schemas.microsoft.com/office/powerpoint/2010/main" val="4237452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 Management System</a:t>
            </a:r>
          </a:p>
        </p:txBody>
      </p:sp>
      <p:sp>
        <p:nvSpPr>
          <p:cNvPr id="3" name="Content Placeholder 2"/>
          <p:cNvSpPr>
            <a:spLocks noGrp="1"/>
          </p:cNvSpPr>
          <p:nvPr>
            <p:ph idx="1"/>
          </p:nvPr>
        </p:nvSpPr>
        <p:spPr>
          <a:xfrm>
            <a:off x="2892245" y="1350110"/>
            <a:ext cx="6104234" cy="3436007"/>
          </a:xfrm>
        </p:spPr>
        <p:txBody>
          <a:bodyPr/>
          <a:lstStyle/>
          <a:p>
            <a:pPr marL="0" indent="0">
              <a:buNone/>
            </a:pPr>
            <a:r>
              <a:rPr lang="en-US" b="1" dirty="0">
                <a:latin typeface="Times New Roman" panose="02020603050405020304" pitchFamily="18" charset="0"/>
                <a:cs typeface="Times New Roman" panose="02020603050405020304" pitchFamily="18" charset="0"/>
              </a:rPr>
              <a:t>Admin Panel</a:t>
            </a:r>
          </a:p>
          <a:p>
            <a:r>
              <a:rPr lang="en-US" sz="1800" dirty="0">
                <a:latin typeface="Times New Roman" panose="02020603050405020304" pitchFamily="18" charset="0"/>
                <a:cs typeface="Times New Roman" panose="02020603050405020304" pitchFamily="18" charset="0"/>
              </a:rPr>
              <a:t>Full control over the system. </a:t>
            </a:r>
          </a:p>
          <a:p>
            <a:r>
              <a:rPr lang="en-US" sz="1800" dirty="0">
                <a:latin typeface="Times New Roman" panose="02020603050405020304" pitchFamily="18" charset="0"/>
                <a:cs typeface="Times New Roman" panose="02020603050405020304" pitchFamily="18" charset="0"/>
              </a:rPr>
              <a:t>Manage students, faculties, departments, and courses.</a:t>
            </a:r>
          </a:p>
          <a:p>
            <a:r>
              <a:rPr lang="en-US" sz="1800" dirty="0">
                <a:latin typeface="Times New Roman" panose="02020603050405020304" pitchFamily="18" charset="0"/>
                <a:cs typeface="Times New Roman" panose="02020603050405020304" pitchFamily="18" charset="0"/>
              </a:rPr>
              <a:t> Add student records (name, faculty, department, session, registration number ,result).</a:t>
            </a:r>
          </a:p>
          <a:p>
            <a:r>
              <a:rPr lang="en-US" sz="1800" dirty="0">
                <a:latin typeface="Times New Roman" panose="02020603050405020304" pitchFamily="18" charset="0"/>
                <a:cs typeface="Times New Roman" panose="02020603050405020304" pitchFamily="18" charset="0"/>
              </a:rPr>
              <a:t>Set up sessions, faculties, and departments.</a:t>
            </a:r>
          </a:p>
        </p:txBody>
      </p:sp>
    </p:spTree>
    <p:extLst>
      <p:ext uri="{BB962C8B-B14F-4D97-AF65-F5344CB8AC3E}">
        <p14:creationId xmlns:p14="http://schemas.microsoft.com/office/powerpoint/2010/main" val="190718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Words>
  <Application>Microsoft Office PowerPoint</Application>
  <PresentationFormat>On-screen Show (16:9)</PresentationFormat>
  <Paragraphs>115</Paragraphs>
  <Slides>28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Times</vt:lpstr>
      <vt:lpstr>Times New Roman</vt:lpstr>
      <vt:lpstr>Wingdings</vt:lpstr>
      <vt:lpstr>Office Theme</vt:lpstr>
      <vt:lpstr>Result Management System</vt:lpstr>
      <vt:lpstr>Outlines</vt:lpstr>
      <vt:lpstr>Result Management System</vt:lpstr>
      <vt:lpstr>Result Management System</vt:lpstr>
      <vt:lpstr>Result Management System</vt:lpstr>
      <vt:lpstr>Result Management System</vt:lpstr>
      <vt:lpstr>Result Management System</vt:lpstr>
      <vt:lpstr>Result Management System</vt:lpstr>
      <vt:lpstr>Result Management System</vt:lpstr>
      <vt:lpstr>Result Management System</vt:lpstr>
      <vt:lpstr>Result Management System</vt:lpstr>
      <vt:lpstr>Result Management System</vt:lpstr>
      <vt:lpstr>Result Management System</vt:lpstr>
      <vt:lpstr>System Implementation</vt:lpstr>
      <vt:lpstr>System Implementation</vt:lpstr>
      <vt:lpstr>System Implementation</vt:lpstr>
      <vt:lpstr>System Implementation</vt:lpstr>
      <vt:lpstr>System Implementation</vt:lpstr>
      <vt:lpstr>System Implementation</vt:lpstr>
      <vt:lpstr>System Implementation</vt:lpstr>
      <vt:lpstr>System Implementation</vt:lpstr>
      <vt:lpstr>System Implementation</vt:lpstr>
      <vt:lpstr>System Implementation</vt:lpstr>
      <vt:lpstr>System Implementation</vt:lpstr>
      <vt:lpstr>System Implementation</vt:lpstr>
      <vt:lpstr>System Implementation</vt:lpstr>
      <vt:lpstr>System Implementation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2017-08-01T15:40:51Z</dcterms:created>
  <dcterms:modified xsi:type="dcterms:W3CDTF">2025-01-08T20:46:09Z</dcterms:modified>
</cp:coreProperties>
</file>